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0"/>
  </p:notesMasterIdLst>
  <p:sldIdLst>
    <p:sldId id="256" r:id="rId2"/>
    <p:sldId id="272" r:id="rId3"/>
    <p:sldId id="282" r:id="rId4"/>
    <p:sldId id="290" r:id="rId5"/>
    <p:sldId id="291" r:id="rId6"/>
    <p:sldId id="292" r:id="rId7"/>
    <p:sldId id="293" r:id="rId8"/>
    <p:sldId id="286" r:id="rId9"/>
  </p:sldIdLst>
  <p:sldSz cx="9144000" cy="6858000" type="screen4x3"/>
  <p:notesSz cx="6794500" cy="99314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FA91E-FAA5-40AE-93EC-B1A0A91844E0}" type="datetimeFigureOut">
              <a:rPr lang="hu-HU" smtClean="0"/>
              <a:t>2021. 03. 31.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91A369-8CD3-4C4B-AFCF-4726166B01EF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1A369-8CD3-4C4B-AFCF-4726166B01EF}" type="slidenum">
              <a:rPr lang="hu-HU" smtClean="0"/>
              <a:t>8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C80E25F-A40D-4765-8392-981E2816B41F}" type="datetimeFigureOut">
              <a:rPr lang="hu-HU" smtClean="0"/>
              <a:pPr>
                <a:defRPr/>
              </a:pPr>
              <a:t>2021. 03. 31.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A901908-4808-44B2-A7DE-0755790DEEE7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11927B-AE95-43CD-993A-56E029A79713}" type="datetimeFigureOut">
              <a:rPr lang="hu-HU" smtClean="0"/>
              <a:pPr>
                <a:defRPr/>
              </a:pPr>
              <a:t>2021. 03. 31.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DC093-2593-43F7-98B7-0D2FC6E5D17E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fld id="{D84C354E-492A-4195-BFDC-BD9E45017E41}" type="datetimeFigureOut">
              <a:rPr lang="hu-HU" smtClean="0"/>
              <a:pPr>
                <a:defRPr/>
              </a:pPr>
              <a:t>2021. 03. 31.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7ACD8ABF-DD33-4DB0-8D68-3FF07DC96863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BFB1D6-78C8-4619-8C0E-7E9B641E9DA3}" type="datetimeFigureOut">
              <a:rPr lang="hu-HU" smtClean="0"/>
              <a:pPr>
                <a:defRPr/>
              </a:pPr>
              <a:t>2021. 03. 31.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CBBFDA4-E696-4CE6-8023-6BF36445C4F3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04883A-5F67-4419-86C8-427E9CF679D8}" type="datetimeFigureOut">
              <a:rPr lang="hu-HU" smtClean="0"/>
              <a:pPr>
                <a:defRPr/>
              </a:pPr>
              <a:t>2021. 03. 31.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E546D7A-C34F-4B7C-B92E-A9AE9373C930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B185EA16-42C2-4177-886C-44A0AFA0DAA9}" type="datetimeFigureOut">
              <a:rPr lang="hu-HU" smtClean="0"/>
              <a:pPr>
                <a:defRPr/>
              </a:pPr>
              <a:t>2021. 03. 31.</a:t>
            </a:fld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C5ECEEC3-69D9-436E-B20E-E66604BF80FF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6A7DF216-4269-4915-899D-EC60B70C12EE}" type="datetimeFigureOut">
              <a:rPr lang="hu-HU" smtClean="0"/>
              <a:pPr>
                <a:defRPr/>
              </a:pPr>
              <a:t>2021. 03. 31.</a:t>
            </a:fld>
            <a:endParaRPr lang="hu-HU"/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22A6A5E0-530E-4CF7-9ED2-AAF6F8FCA42D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hu-HU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D9B79C-A3B2-4F7A-B13F-1A3E9288B8E5}" type="datetimeFigureOut">
              <a:rPr lang="hu-HU" smtClean="0"/>
              <a:pPr>
                <a:defRPr/>
              </a:pPr>
              <a:t>2021. 03. 31.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FF9D4D9-9AB2-4995-A1DC-895ADE1E1CE4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9B4866-2D50-46F7-B540-9D68BF0505D4}" type="datetimeFigureOut">
              <a:rPr lang="hu-HU" smtClean="0"/>
              <a:pPr>
                <a:defRPr/>
              </a:pPr>
              <a:t>2021. 03. 31.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C856817-865D-434F-A8CF-60F27BD937D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C3731F-ECFB-4931-8672-CC067A78E923}" type="datetimeFigureOut">
              <a:rPr lang="hu-HU" smtClean="0"/>
              <a:pPr>
                <a:defRPr/>
              </a:pPr>
              <a:t>2021. 03. 31.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B2EE13E-BFDE-4B70-8BCE-C3C6C7D4390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Téglalap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églalap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fld id="{DD296791-9B01-4A25-A0E5-80B6E3348F34}" type="datetimeFigureOut">
              <a:rPr lang="hu-HU" smtClean="0"/>
              <a:pPr>
                <a:defRPr/>
              </a:pPr>
              <a:t>2021. 03. 31.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EF8F2B60-6922-400A-BA05-B305AC8DFA0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C40F8E0-35C5-4567-8E2F-1B9CE4D76EB5}" type="datetimeFigureOut">
              <a:rPr lang="hu-HU" smtClean="0"/>
              <a:pPr>
                <a:defRPr/>
              </a:pPr>
              <a:t>2021. 03. 31.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44E7D92-D165-4C50-A7E5-78B4DC7DA0F2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81000" y="692150"/>
            <a:ext cx="8458200" cy="482508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sz="6600" dirty="0" smtClean="0">
                <a:latin typeface="Times New Roman" pitchFamily="18" charset="0"/>
                <a:cs typeface="Times New Roman" pitchFamily="18" charset="0"/>
              </a:rPr>
              <a:t>A Tan Kapuja Buddhista Gimnázium 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sz="6600" dirty="0" smtClean="0">
                <a:latin typeface="Times New Roman" pitchFamily="18" charset="0"/>
                <a:cs typeface="Times New Roman" pitchFamily="18" charset="0"/>
              </a:rPr>
              <a:t>mentorprogramja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sz="4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dirty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6175684"/>
            <a:ext cx="5800725" cy="409575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4360558"/>
            <a:ext cx="1447800" cy="1485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b="1" cap="none" dirty="0" smtClean="0">
                <a:latin typeface="Times New Roman" pitchFamily="18" charset="0"/>
                <a:cs typeface="Times New Roman" pitchFamily="18" charset="0"/>
              </a:rPr>
              <a:t>Második esély program</a:t>
            </a:r>
            <a:endParaRPr lang="hu-HU" b="1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sz="2800" b="1" u="sng" dirty="0" smtClean="0">
                <a:latin typeface="Times New Roman" pitchFamily="18" charset="0"/>
                <a:cs typeface="Times New Roman" pitchFamily="18" charset="0"/>
              </a:rPr>
              <a:t>Mentorrendszer</a:t>
            </a:r>
            <a:endParaRPr lang="hu-HU" sz="2800" b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Vizsgarendszer</a:t>
            </a:r>
          </a:p>
          <a:p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Iskolapszichológusi szolgálat</a:t>
            </a:r>
          </a:p>
          <a:p>
            <a:pPr eaLnBrk="1" hangingPunct="1"/>
            <a:r>
              <a:rPr lang="hu-HU" sz="2800" b="1" dirty="0" smtClean="0">
                <a:latin typeface="Times New Roman" pitchFamily="18" charset="0"/>
                <a:cs typeface="Times New Roman" pitchFamily="18" charset="0"/>
              </a:rPr>
              <a:t>Szociális munkás szolgálat</a:t>
            </a:r>
          </a:p>
          <a:p>
            <a:r>
              <a:rPr lang="hu-HU" sz="2800" b="1" dirty="0">
                <a:latin typeface="Times New Roman" pitchFamily="18" charset="0"/>
                <a:cs typeface="Times New Roman" pitchFamily="18" charset="0"/>
              </a:rPr>
              <a:t>Korszerű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 tanulási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formák és 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eszközök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alkalmazása</a:t>
            </a:r>
          </a:p>
          <a:p>
            <a:pPr marL="0" indent="0">
              <a:buNone/>
            </a:pPr>
            <a:endParaRPr lang="hu-H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None/>
            </a:pPr>
            <a:endParaRPr lang="hu-H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64807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hu-HU" sz="3600" b="1" cap="none" dirty="0" smtClean="0">
                <a:latin typeface="Times New Roman" pitchFamily="18" charset="0"/>
                <a:cs typeface="Times New Roman" pitchFamily="18" charset="0"/>
              </a:rPr>
              <a:t>A mentorrendszer működésének alapelvei</a:t>
            </a:r>
            <a:endParaRPr lang="hu-HU" sz="3600" dirty="0"/>
          </a:p>
        </p:txBody>
      </p:sp>
      <p:sp>
        <p:nvSpPr>
          <p:cNvPr id="13315" name="Tartalom helye 2"/>
          <p:cNvSpPr>
            <a:spLocks noGrp="1"/>
          </p:cNvSpPr>
          <p:nvPr>
            <p:ph sz="quarter" idx="1"/>
          </p:nvPr>
        </p:nvSpPr>
        <p:spPr>
          <a:xfrm>
            <a:off x="457200" y="1125538"/>
            <a:ext cx="8686800" cy="5472112"/>
          </a:xfrm>
        </p:spPr>
        <p:txBody>
          <a:bodyPr>
            <a:normAutofit fontScale="92500" lnSpcReduction="20000"/>
          </a:bodyPr>
          <a:lstStyle/>
          <a:p>
            <a:endParaRPr lang="hu-HU" sz="2800" dirty="0" smtClean="0"/>
          </a:p>
          <a:p>
            <a:r>
              <a:rPr lang="hu-HU" b="1" dirty="0"/>
              <a:t>Munkaidő, </a:t>
            </a:r>
            <a:r>
              <a:rPr lang="hu-HU" b="1" dirty="0" smtClean="0"/>
              <a:t>órarend</a:t>
            </a:r>
          </a:p>
          <a:p>
            <a:pPr lvl="1"/>
            <a:r>
              <a:rPr lang="hu-HU" dirty="0" smtClean="0"/>
              <a:t>Heti </a:t>
            </a:r>
            <a:r>
              <a:rPr lang="hu-HU" dirty="0"/>
              <a:t>10 </a:t>
            </a:r>
            <a:r>
              <a:rPr lang="hu-HU" dirty="0" smtClean="0"/>
              <a:t>óra/osztály felzárkóztatásra, fejlesztésre</a:t>
            </a:r>
          </a:p>
          <a:p>
            <a:pPr lvl="1"/>
            <a:r>
              <a:rPr lang="hu-HU" dirty="0" smtClean="0"/>
              <a:t>Munkaidő tervezése órarend alapján</a:t>
            </a:r>
          </a:p>
          <a:p>
            <a:pPr lvl="1"/>
            <a:r>
              <a:rPr lang="hu-HU" dirty="0" smtClean="0"/>
              <a:t>A tanulók 100%-a bevonásával</a:t>
            </a:r>
          </a:p>
          <a:p>
            <a:pPr marL="365760" lvl="1" indent="0">
              <a:buNone/>
            </a:pPr>
            <a:endParaRPr lang="hu-HU" dirty="0" smtClean="0"/>
          </a:p>
          <a:p>
            <a:r>
              <a:rPr lang="hu-HU" b="1" dirty="0" smtClean="0"/>
              <a:t>Mentori foglalkozások területei</a:t>
            </a:r>
            <a:endParaRPr lang="hu-HU" dirty="0"/>
          </a:p>
          <a:p>
            <a:pPr lvl="1"/>
            <a:r>
              <a:rPr lang="hu-HU" dirty="0" smtClean="0"/>
              <a:t>alapkompetenciafejlesztés</a:t>
            </a:r>
            <a:endParaRPr lang="hu-HU" dirty="0"/>
          </a:p>
          <a:p>
            <a:pPr lvl="1"/>
            <a:r>
              <a:rPr lang="hu-HU" dirty="0"/>
              <a:t>tananyaggal kapcsolatos fejlesztő </a:t>
            </a:r>
            <a:r>
              <a:rPr lang="hu-HU" dirty="0" smtClean="0"/>
              <a:t>foglalkozás</a:t>
            </a:r>
            <a:endParaRPr lang="hu-HU" dirty="0"/>
          </a:p>
          <a:p>
            <a:pPr lvl="1"/>
            <a:r>
              <a:rPr lang="hu-HU" dirty="0"/>
              <a:t>szociális és társas kompetenciák </a:t>
            </a:r>
            <a:r>
              <a:rPr lang="hu-HU" dirty="0" smtClean="0"/>
              <a:t>fejlesztése</a:t>
            </a:r>
            <a:endParaRPr lang="hu-HU" dirty="0"/>
          </a:p>
          <a:p>
            <a:r>
              <a:rPr lang="hu-HU" dirty="0" smtClean="0"/>
              <a:t>60% kompetenciafejlesztés</a:t>
            </a:r>
          </a:p>
          <a:p>
            <a:r>
              <a:rPr lang="hu-HU" dirty="0" smtClean="0"/>
              <a:t>40% tananyagbeli felzárkóztatás, fejlesztés, tehetséggondozás</a:t>
            </a:r>
            <a:endParaRPr lang="hu-HU" dirty="0"/>
          </a:p>
          <a:p>
            <a:endParaRPr lang="hu-H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 b="1" dirty="0">
                <a:latin typeface="Times New Roman" pitchFamily="18" charset="0"/>
                <a:cs typeface="Times New Roman" pitchFamily="18" charset="0"/>
              </a:rPr>
              <a:t>A mentorrendszer működésének alapelvei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9971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b="1" dirty="0"/>
              <a:t>Mérések, értékelések</a:t>
            </a:r>
            <a:endParaRPr lang="hu-HU" dirty="0"/>
          </a:p>
          <a:p>
            <a:r>
              <a:rPr lang="hu-HU" dirty="0" smtClean="0"/>
              <a:t>Tanulók bevonása – 100% </a:t>
            </a:r>
          </a:p>
          <a:p>
            <a:r>
              <a:rPr lang="hu-HU" dirty="0"/>
              <a:t>Évente 4 </a:t>
            </a:r>
            <a:r>
              <a:rPr lang="hu-HU" dirty="0" smtClean="0"/>
              <a:t>mérés:</a:t>
            </a:r>
          </a:p>
          <a:p>
            <a:pPr lvl="1"/>
            <a:r>
              <a:rPr lang="hu-HU" b="1" dirty="0" smtClean="0"/>
              <a:t>Bementi mérés </a:t>
            </a:r>
            <a:r>
              <a:rPr lang="hu-HU" dirty="0" smtClean="0"/>
              <a:t>(szeptember 2.hete)</a:t>
            </a:r>
          </a:p>
          <a:p>
            <a:pPr marL="0" lvl="0" indent="0">
              <a:buNone/>
            </a:pPr>
            <a:r>
              <a:rPr lang="hu-HU" dirty="0" smtClean="0"/>
              <a:t>     Célja</a:t>
            </a:r>
            <a:endParaRPr lang="hu-HU" dirty="0"/>
          </a:p>
          <a:p>
            <a:pPr lvl="2"/>
            <a:r>
              <a:rPr lang="hu-HU" dirty="0" smtClean="0"/>
              <a:t>A </a:t>
            </a:r>
            <a:r>
              <a:rPr lang="hu-HU" dirty="0"/>
              <a:t>fejlesztendő tanulók </a:t>
            </a:r>
            <a:r>
              <a:rPr lang="hu-HU" dirty="0" smtClean="0"/>
              <a:t>számának meghatározása.</a:t>
            </a:r>
          </a:p>
          <a:p>
            <a:pPr lvl="2"/>
            <a:r>
              <a:rPr lang="hu-HU" dirty="0" smtClean="0"/>
              <a:t>A </a:t>
            </a:r>
            <a:r>
              <a:rPr lang="hu-HU" dirty="0"/>
              <a:t>fejlesztendő területek </a:t>
            </a:r>
            <a:r>
              <a:rPr lang="hu-HU" dirty="0" smtClean="0"/>
              <a:t>megállapítása tanulónként.</a:t>
            </a:r>
          </a:p>
          <a:p>
            <a:pPr lvl="2"/>
            <a:r>
              <a:rPr lang="hu-HU" dirty="0" smtClean="0"/>
              <a:t>Egyéni fejlesztési terv készítése minden tanulóra.</a:t>
            </a:r>
          </a:p>
          <a:p>
            <a:pPr lvl="1"/>
            <a:r>
              <a:rPr lang="hu-HU" b="1" dirty="0" smtClean="0"/>
              <a:t>Évközi mérések (</a:t>
            </a:r>
            <a:r>
              <a:rPr lang="hu-HU" dirty="0" smtClean="0"/>
              <a:t>II</a:t>
            </a:r>
            <a:r>
              <a:rPr lang="hu-HU" dirty="0"/>
              <a:t>. és III. negyedéves </a:t>
            </a:r>
            <a:r>
              <a:rPr lang="hu-HU" dirty="0" smtClean="0"/>
              <a:t>vizsgaheteken)</a:t>
            </a:r>
            <a:endParaRPr lang="hu-HU" dirty="0"/>
          </a:p>
          <a:p>
            <a:pPr marL="365760" lvl="1" indent="0">
              <a:buNone/>
            </a:pPr>
            <a:r>
              <a:rPr lang="hu-HU" dirty="0" smtClean="0"/>
              <a:t>Célja</a:t>
            </a:r>
          </a:p>
          <a:p>
            <a:pPr lvl="2"/>
            <a:r>
              <a:rPr lang="hu-HU" dirty="0" smtClean="0"/>
              <a:t>Egyéni fejlődés ütemének mérése, értékelése;</a:t>
            </a:r>
          </a:p>
          <a:p>
            <a:pPr lvl="2"/>
            <a:r>
              <a:rPr lang="hu-HU" dirty="0" smtClean="0"/>
              <a:t>Prevenciós és intervenciós tevékenységek tervezése</a:t>
            </a:r>
          </a:p>
          <a:p>
            <a:pPr lvl="1"/>
            <a:r>
              <a:rPr lang="hu-HU" b="1" dirty="0" smtClean="0"/>
              <a:t>Kimeneti mérés </a:t>
            </a:r>
            <a:r>
              <a:rPr lang="hu-HU" dirty="0" smtClean="0"/>
              <a:t>(IV. negyedéves vizsgahéten)</a:t>
            </a:r>
          </a:p>
          <a:p>
            <a:pPr marL="365760" lvl="1" indent="0">
              <a:buNone/>
            </a:pPr>
            <a:r>
              <a:rPr lang="hu-HU" dirty="0" smtClean="0"/>
              <a:t>Célja: </a:t>
            </a:r>
          </a:p>
          <a:p>
            <a:pPr lvl="2"/>
            <a:r>
              <a:rPr lang="hu-HU" dirty="0" smtClean="0"/>
              <a:t>A tanuló és a mentor által megfogalmazott célok elérésének értékelése.</a:t>
            </a:r>
          </a:p>
          <a:p>
            <a:pPr lvl="2"/>
            <a:r>
              <a:rPr lang="hu-HU" dirty="0" smtClean="0"/>
              <a:t>Az éves munka eredményének konklúziói.</a:t>
            </a:r>
          </a:p>
        </p:txBody>
      </p:sp>
    </p:spTree>
    <p:extLst>
      <p:ext uri="{BB962C8B-B14F-4D97-AF65-F5344CB8AC3E}">
        <p14:creationId xmlns:p14="http://schemas.microsoft.com/office/powerpoint/2010/main" val="83550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 b="1" dirty="0">
                <a:latin typeface="Times New Roman" pitchFamily="18" charset="0"/>
                <a:cs typeface="Times New Roman" pitchFamily="18" charset="0"/>
              </a:rPr>
              <a:t>A mentorrendszer működésének alapelvei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/>
              <a:t>Mérések </a:t>
            </a:r>
            <a:r>
              <a:rPr lang="hu-HU" b="1" dirty="0" smtClean="0"/>
              <a:t>területei</a:t>
            </a:r>
            <a:endParaRPr lang="hu-HU" dirty="0"/>
          </a:p>
          <a:p>
            <a:r>
              <a:rPr lang="hu-HU" dirty="0" smtClean="0"/>
              <a:t>Szövegértés, szövegalkotás kompetencia</a:t>
            </a:r>
          </a:p>
          <a:p>
            <a:r>
              <a:rPr lang="hu-HU" dirty="0" smtClean="0"/>
              <a:t>Matematika kompetencia</a:t>
            </a:r>
          </a:p>
          <a:p>
            <a:r>
              <a:rPr lang="hu-HU" dirty="0" smtClean="0"/>
              <a:t>Társas- és szociális kompetencia</a:t>
            </a:r>
          </a:p>
          <a:p>
            <a:r>
              <a:rPr lang="hu-HU" dirty="0" smtClean="0"/>
              <a:t>Digitális kompetencia</a:t>
            </a:r>
          </a:p>
          <a:p>
            <a:r>
              <a:rPr lang="hu-HU" dirty="0" smtClean="0"/>
              <a:t>Kommunikációs kompetencia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8026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 b="1" dirty="0">
                <a:latin typeface="Times New Roman" pitchFamily="18" charset="0"/>
                <a:cs typeface="Times New Roman" pitchFamily="18" charset="0"/>
              </a:rPr>
              <a:t>A mentorrendszer működésének alapelvei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b="1" dirty="0" smtClean="0"/>
              <a:t>Mérések módszertana</a:t>
            </a:r>
          </a:p>
          <a:p>
            <a:r>
              <a:rPr lang="hu-HU" dirty="0" smtClean="0"/>
              <a:t>Társas- és szociális kompetencia</a:t>
            </a:r>
          </a:p>
          <a:p>
            <a:r>
              <a:rPr lang="hu-HU" dirty="0" smtClean="0"/>
              <a:t>Szövegértés</a:t>
            </a:r>
            <a:r>
              <a:rPr lang="hu-HU" dirty="0"/>
              <a:t>, szövegalkotás, matematika </a:t>
            </a:r>
            <a:r>
              <a:rPr lang="hu-HU" dirty="0" smtClean="0"/>
              <a:t>kompetencia</a:t>
            </a:r>
          </a:p>
          <a:p>
            <a:pPr lvl="1"/>
            <a:r>
              <a:rPr lang="hu-HU" dirty="0"/>
              <a:t>Fejlesztés: hetente</a:t>
            </a:r>
          </a:p>
          <a:p>
            <a:pPr lvl="1"/>
            <a:r>
              <a:rPr lang="hu-HU" dirty="0"/>
              <a:t>Tanulók 100%-a</a:t>
            </a:r>
          </a:p>
          <a:p>
            <a:pPr lvl="1"/>
            <a:r>
              <a:rPr lang="hu-HU" dirty="0"/>
              <a:t>Mérés: negyedévente; 3x15 perces bontásban </a:t>
            </a:r>
          </a:p>
          <a:p>
            <a:r>
              <a:rPr lang="hu-HU" dirty="0" smtClean="0"/>
              <a:t>Digitális kompetencia</a:t>
            </a:r>
          </a:p>
          <a:p>
            <a:pPr lvl="1"/>
            <a:r>
              <a:rPr lang="hu-HU" dirty="0" smtClean="0"/>
              <a:t>Fejlesztés: tanórai keretek között</a:t>
            </a:r>
          </a:p>
          <a:p>
            <a:pPr lvl="1"/>
            <a:r>
              <a:rPr lang="hu-HU" dirty="0" smtClean="0"/>
              <a:t>Mérés: A </a:t>
            </a:r>
            <a:r>
              <a:rPr lang="hu-HU" dirty="0"/>
              <a:t>9-10. évfolyamon az informatika vizsgába beépítve</a:t>
            </a:r>
          </a:p>
          <a:p>
            <a:pPr lvl="1"/>
            <a:r>
              <a:rPr lang="hu-HU" dirty="0" smtClean="0"/>
              <a:t>Mérés: 11-12</a:t>
            </a:r>
            <a:r>
              <a:rPr lang="hu-HU" dirty="0"/>
              <a:t>. évfolyamon etika, filozófia tárgy kereten belül</a:t>
            </a:r>
          </a:p>
          <a:p>
            <a:r>
              <a:rPr lang="hu-HU" dirty="0" smtClean="0"/>
              <a:t>Kommunikációs kompetencia</a:t>
            </a:r>
          </a:p>
          <a:p>
            <a:pPr lvl="1"/>
            <a:r>
              <a:rPr lang="hu-HU" dirty="0" smtClean="0"/>
              <a:t>Fejlesztés: folyamatos; szaktanárok, mentorok</a:t>
            </a:r>
          </a:p>
          <a:p>
            <a:pPr lvl="1"/>
            <a:r>
              <a:rPr lang="hu-HU" dirty="0" smtClean="0"/>
              <a:t>Mérés: szóbeli vizsgaalkalmak</a:t>
            </a:r>
          </a:p>
          <a:p>
            <a:endParaRPr lang="hu-HU" dirty="0" smtClean="0"/>
          </a:p>
          <a:p>
            <a:pPr lvl="1"/>
            <a:endParaRPr lang="hu-HU" dirty="0" smtClean="0"/>
          </a:p>
          <a:p>
            <a:pPr marL="365760" lvl="1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16464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 b="1" dirty="0">
                <a:latin typeface="Times New Roman" pitchFamily="18" charset="0"/>
                <a:cs typeface="Times New Roman" pitchFamily="18" charset="0"/>
              </a:rPr>
              <a:t>A mentorrendszer működésének alapelvei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Fejlesztő és mérőeszközök összeállítása</a:t>
            </a:r>
          </a:p>
          <a:p>
            <a:pPr lvl="1"/>
            <a:r>
              <a:rPr lang="hu-HU" dirty="0"/>
              <a:t>Szaktanári és mentori közös munka</a:t>
            </a:r>
          </a:p>
          <a:p>
            <a:r>
              <a:rPr lang="hu-HU" dirty="0" smtClean="0"/>
              <a:t>Értékelések</a:t>
            </a:r>
          </a:p>
          <a:p>
            <a:pPr lvl="1"/>
            <a:r>
              <a:rPr lang="hu-HU" dirty="0"/>
              <a:t>Mentori feladat</a:t>
            </a:r>
          </a:p>
          <a:p>
            <a:pPr lvl="1"/>
            <a:r>
              <a:rPr lang="hu-HU" dirty="0" smtClean="0"/>
              <a:t>Egyéni tanulói értékelések – egyéni fejlődési utak</a:t>
            </a:r>
          </a:p>
          <a:p>
            <a:pPr lvl="1"/>
            <a:r>
              <a:rPr lang="hu-HU" dirty="0" smtClean="0"/>
              <a:t>%-</a:t>
            </a:r>
            <a:r>
              <a:rPr lang="hu-HU" dirty="0" err="1" smtClean="0"/>
              <a:t>os</a:t>
            </a:r>
            <a:r>
              <a:rPr lang="hu-HU" dirty="0" smtClean="0"/>
              <a:t> teljesítmények – nincs osztályzás</a:t>
            </a:r>
          </a:p>
          <a:p>
            <a:r>
              <a:rPr lang="hu-HU" dirty="0" smtClean="0"/>
              <a:t>Dokumentáció</a:t>
            </a:r>
          </a:p>
          <a:p>
            <a:pPr lvl="1"/>
            <a:r>
              <a:rPr lang="hu-HU" dirty="0" smtClean="0"/>
              <a:t>Egyéni fejlesztési tervek</a:t>
            </a:r>
          </a:p>
          <a:p>
            <a:pPr lvl="1"/>
            <a:r>
              <a:rPr lang="hu-HU" dirty="0" smtClean="0"/>
              <a:t>Előrehaladási napló</a:t>
            </a:r>
          </a:p>
          <a:p>
            <a:pPr marL="365760" lvl="1" indent="0">
              <a:buNone/>
            </a:pPr>
            <a:endParaRPr lang="hu-HU" dirty="0"/>
          </a:p>
          <a:p>
            <a:pPr marL="365760" lvl="1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1069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328192"/>
          </a:xfrm>
        </p:spPr>
        <p:txBody>
          <a:bodyPr>
            <a:normAutofit fontScale="90000"/>
          </a:bodyPr>
          <a:lstStyle/>
          <a:p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Elérhetőségeink</a:t>
            </a:r>
            <a:br>
              <a:rPr lang="hu-H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weboldalunk:			</a:t>
            </a:r>
            <a:r>
              <a:rPr lang="hu-HU" sz="2400" b="1" dirty="0" err="1" smtClean="0">
                <a:latin typeface="Times New Roman" pitchFamily="18" charset="0"/>
                <a:cs typeface="Times New Roman" pitchFamily="18" charset="0"/>
              </a:rPr>
              <a:t>www.tkbg.hu</a:t>
            </a: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hu-H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email címünk: 			</a:t>
            </a:r>
            <a:r>
              <a:rPr lang="hu-HU" sz="2400" b="1" dirty="0" err="1" smtClean="0">
                <a:latin typeface="Times New Roman" pitchFamily="18" charset="0"/>
                <a:cs typeface="Times New Roman" pitchFamily="18" charset="0"/>
              </a:rPr>
              <a:t>buddhistagimnazium</a:t>
            </a: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hu-HU" sz="2400" b="1" dirty="0" err="1" smtClean="0">
                <a:latin typeface="Times New Roman" pitchFamily="18" charset="0"/>
                <a:cs typeface="Times New Roman" pitchFamily="18" charset="0"/>
              </a:rPr>
              <a:t>tkbg.hu</a:t>
            </a: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Tartalom helye 3" descr="13497910_10150833886514999_5482285641704907450_o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51520" y="1600200"/>
            <a:ext cx="8712968" cy="334096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5229200"/>
            <a:ext cx="3456384" cy="1223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29661" y="4509120"/>
            <a:ext cx="27363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520" y="5002882"/>
            <a:ext cx="2409825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F5870B6DEA5934449448DBC5938DC67C" ma:contentTypeVersion="6" ma:contentTypeDescription="Új dokumentum létrehozása." ma:contentTypeScope="" ma:versionID="9753f3900e94b4ae7f2cc18d5653b262">
  <xsd:schema xmlns:xsd="http://www.w3.org/2001/XMLSchema" xmlns:xs="http://www.w3.org/2001/XMLSchema" xmlns:p="http://schemas.microsoft.com/office/2006/metadata/properties" xmlns:ns2="1cc60962-3ead-4e95-b092-4e3723555dc3" targetNamespace="http://schemas.microsoft.com/office/2006/metadata/properties" ma:root="true" ma:fieldsID="44baec3232b9d2d99bd5461eab09606e" ns2:_="">
    <xsd:import namespace="1cc60962-3ead-4e95-b092-4e3723555d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60962-3ead-4e95-b092-4e3723555d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D630B1-F17F-42AF-AD8B-43A1FCFA9DB3}"/>
</file>

<file path=customXml/itemProps2.xml><?xml version="1.0" encoding="utf-8"?>
<ds:datastoreItem xmlns:ds="http://schemas.openxmlformats.org/officeDocument/2006/customXml" ds:itemID="{FDD6B8D7-9B59-4677-A60E-5FB6FC8D808F}"/>
</file>

<file path=customXml/itemProps3.xml><?xml version="1.0" encoding="utf-8"?>
<ds:datastoreItem xmlns:ds="http://schemas.openxmlformats.org/officeDocument/2006/customXml" ds:itemID="{B2736A8C-7C46-45D6-AFEE-F7D0F1CF5B50}"/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1016</TotalTime>
  <Words>291</Words>
  <Application>Microsoft Office PowerPoint</Application>
  <PresentationFormat>Diavetítés a képernyőre (4:3 oldalarány)</PresentationFormat>
  <Paragraphs>73</Paragraphs>
  <Slides>8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5" baseType="lpstr">
      <vt:lpstr>Arial</vt:lpstr>
      <vt:lpstr>Calibri</vt:lpstr>
      <vt:lpstr>Times New Roman</vt:lpstr>
      <vt:lpstr>Tw Cen MT</vt:lpstr>
      <vt:lpstr>Wingdings</vt:lpstr>
      <vt:lpstr>Wingdings 2</vt:lpstr>
      <vt:lpstr>Medián</vt:lpstr>
      <vt:lpstr>PowerPoint-bemutató</vt:lpstr>
      <vt:lpstr>Második esély program</vt:lpstr>
      <vt:lpstr>A mentorrendszer működésének alapelvei</vt:lpstr>
      <vt:lpstr>A mentorrendszer működésének alapelvei</vt:lpstr>
      <vt:lpstr>A mentorrendszer működésének alapelvei</vt:lpstr>
      <vt:lpstr>A mentorrendszer működésének alapelvei</vt:lpstr>
      <vt:lpstr>A mentorrendszer működésének alapelvei</vt:lpstr>
      <vt:lpstr>Elérhetőségeink weboldalunk:   www.tkbg.hu  email címünk:    buddhistagimnazium@tkbg.hu </vt:lpstr>
    </vt:vector>
  </TitlesOfParts>
  <Company>Kis Tigris Gimnázium és Szakiskola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Harmat Mária</dc:creator>
  <cp:lastModifiedBy>Ádám</cp:lastModifiedBy>
  <cp:revision>104</cp:revision>
  <dcterms:created xsi:type="dcterms:W3CDTF">2012-03-21T16:50:27Z</dcterms:created>
  <dcterms:modified xsi:type="dcterms:W3CDTF">2021-03-31T10:11:20Z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0x010100F5870B6DEA5934449448DBC5938DC67C</vt:lpwstr>
  </property>
</Properties>
</file>